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72" r:id="rId12"/>
    <p:sldId id="274" r:id="rId13"/>
    <p:sldId id="275" r:id="rId14"/>
    <p:sldId id="264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285-76B0-43C0-8A08-AA36D616CFE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75D1-7313-4A58-B38C-8E658BCB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975D1-7313-4A58-B38C-8E658BCBCA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FED-1457-CF32-3390-3F632636E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5CC4-7DB5-DC20-2824-A0AFAF7CA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891E-BDC1-3352-013E-054D4F2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A7-29E2-FE00-3E56-F3F9CCBC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BA2F-2975-9EEB-7833-6D6D648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46A98-E420-4F26-8B4C-82C10DB787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CCA6-F319-8044-9D23-D8F150C1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532B9-64B5-76D6-4DB1-1F74A1701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F57F-5A6F-F7D0-7B4A-06FB03ED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B22F-DC87-B950-51A5-E152B5E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7CF9-C222-5476-13B4-60B47E4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72962-0C9B-8C8A-794E-FD4396A69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494-BA70-7873-9396-FEA972B9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C80-7937-FB90-FA3B-018EE3D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ED41-AB10-2C2F-D653-D6DB0DD5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94C9-9CDD-D02D-0706-1E70717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F50-5A16-7872-881E-02F35E7E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ED2-E7A1-36A6-6CDE-F84FFF34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63D0-58CE-B8BC-CB90-7A876C2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CA5E-1C71-5134-B77E-68A89C6B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394D-053B-00B1-BDDE-18CCB370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0EF-96B2-A7B5-DA36-204C1E6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449C-A33A-6781-0F7B-792D41368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7048-1C4A-ABE4-0219-DBCF179D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53DD-2E12-EBAC-FB3D-A90F9752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B9A1-440C-3A52-D359-D91FAB2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A981-EBB6-62DC-7FD6-341CA728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C6F-3F1D-0E8E-D7C7-323A5588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C4508-1958-E28A-969C-624F0E29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8D23-E88F-00AD-B88D-A2CF92D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7129-FFAB-622D-4778-506C0CAF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2615-A892-FADB-ACD6-2ED4882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004F-1AAD-A2B3-B567-ED4A8DA9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A1A3-7A8C-D3E9-CF88-779C8B4F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B10E-1BFF-EBB1-42EE-8996B9F23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15D5E-038F-33BD-2101-1E0C34484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D4AE-1F52-5FC9-DCD4-18CC93789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5AE23-EE7F-0860-D414-5B0904E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162C-3D24-8143-99AC-0A298B7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F3948-11B9-0024-2354-270693C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9669-3944-BA26-C71F-5B3700D1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A2B1-11AC-1171-5342-2479CC81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636F-4F75-0B1D-59C5-33B8128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BCED-DB5D-23D6-7977-EB143C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539DD-7D11-C34D-F0E3-908D653E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928E-3D28-4814-B3D4-C3D5CDA1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9E3D-671F-CFF6-CD33-D8917554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090-499E-FE9F-58EA-95A040C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7CE-EEE7-E3D9-A77B-1F167296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CAB65-D9B2-E64B-4A24-C28C9057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4D2F-C400-D12C-85DB-285441D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370A0-9634-E412-1274-897A99DD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78F5-A25F-F1B5-C98C-3EECAB4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3D68-277F-E020-8F16-D54EBD2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633D3-526A-7AE6-B436-B13BEC84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4E16-1F2E-1C34-3DF4-DC914982F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5398-7408-2FD3-0B35-C1CC173F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5479-BA6E-325D-8BA6-532535E9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8E072-41C7-6B5B-6F01-61B0B52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F424C-2395-5338-2936-1A7103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21FA-B478-C0A5-9CE5-AF0F4FF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31CD-5521-9EA2-DA85-81CD375F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F25-744A-53FA-6076-CC457CBF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C9E0-1F17-4E53-EF78-314E392F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kparlak/dart-scoring-syste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9850-E106-6909-D55C-B61943FC5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Dart Scoring System Preliminary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93AE-D7C9-FBC7-B374-3B052B9D7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EN.525.743 – Embedded Systems Development Laboratory</a:t>
            </a:r>
          </a:p>
          <a:p>
            <a:r>
              <a:rPr lang="en-US" dirty="0"/>
              <a:t>Kevin Parlak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C005-19C2-7B36-EA9A-3D45753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C501-84F7-BF25-4E1D-2279B25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6C93-F845-778C-25BA-3629FF2C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4F28-A2E3-3599-BFE6-0AC8E8EC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C6A05D-BABF-9174-B521-737D78061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Development will occur in Python language</a:t>
            </a:r>
          </a:p>
          <a:p>
            <a:pPr lvl="1"/>
            <a:r>
              <a:rPr lang="en-US" dirty="0"/>
              <a:t>Main IDE – VS Code with Python extensions (Python, </a:t>
            </a:r>
            <a:r>
              <a:rPr lang="en-US" dirty="0" err="1"/>
              <a:t>Pylance</a:t>
            </a:r>
            <a:r>
              <a:rPr lang="en-US" dirty="0"/>
              <a:t>, </a:t>
            </a:r>
            <a:r>
              <a:rPr lang="en-US" dirty="0" err="1"/>
              <a:t>IntelliCode</a:t>
            </a:r>
            <a:r>
              <a:rPr lang="en-US" dirty="0"/>
              <a:t>)</a:t>
            </a:r>
          </a:p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Database development – sqllite3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Wi-Fi communication – SSID connection to home network upon imaging of OS</a:t>
            </a:r>
          </a:p>
          <a:p>
            <a:pPr lvl="1"/>
            <a:r>
              <a:rPr lang="en-US" dirty="0"/>
              <a:t>User interface – driver-free display via CSI; turtle, pyqt5 libraries</a:t>
            </a:r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Computer vision – </a:t>
            </a:r>
            <a:r>
              <a:rPr lang="en-US" dirty="0" err="1"/>
              <a:t>opencv</a:t>
            </a:r>
            <a:r>
              <a:rPr lang="en-US" dirty="0"/>
              <a:t>-python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Machine learning – </a:t>
            </a:r>
            <a:r>
              <a:rPr lang="en-US" dirty="0" err="1"/>
              <a:t>tensorflow</a:t>
            </a:r>
            <a:r>
              <a:rPr lang="en-US" dirty="0"/>
              <a:t> libraries</a:t>
            </a:r>
          </a:p>
          <a:p>
            <a:r>
              <a:rPr lang="en-US" dirty="0"/>
              <a:t>Mobile app</a:t>
            </a:r>
          </a:p>
          <a:p>
            <a:pPr lvl="1"/>
            <a:r>
              <a:rPr lang="en-US" dirty="0"/>
              <a:t>Main IDE – Android Studio</a:t>
            </a:r>
          </a:p>
          <a:p>
            <a:r>
              <a:rPr lang="en-US" dirty="0"/>
              <a:t>Additional tools</a:t>
            </a:r>
          </a:p>
          <a:p>
            <a:pPr lvl="1"/>
            <a:r>
              <a:rPr lang="en-US" dirty="0"/>
              <a:t>Wireshark – packet observation</a:t>
            </a:r>
          </a:p>
          <a:p>
            <a:pPr lvl="1"/>
            <a:r>
              <a:rPr lang="en-US" dirty="0"/>
              <a:t>VNC Viewer – remote Pi access</a:t>
            </a:r>
          </a:p>
          <a:p>
            <a:r>
              <a:rPr lang="en-US" dirty="0"/>
              <a:t>Existing computer vision dart recognition solutions will be heavily relied 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F6BCD-B216-9B2B-E299-57D5FA28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2452BB-B0EB-C8F2-9146-6D23AB334E4C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FOSS software and libraries will be used for core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6229A-D0CE-7A90-DF70-B6F2D60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391" y="1646238"/>
            <a:ext cx="2507443" cy="1410437"/>
          </a:xfrm>
          <a:prstGeom prst="rect">
            <a:avLst/>
          </a:prstGeom>
        </p:spPr>
      </p:pic>
      <p:pic>
        <p:nvPicPr>
          <p:cNvPr id="1026" name="Picture 2" descr="Android Studio 4.0 - the Most Exciting Updates Explained">
            <a:extLst>
              <a:ext uri="{FF2B5EF4-FFF2-40B4-BE49-F238E27FC236}">
                <a16:creationId xmlns:a16="http://schemas.microsoft.com/office/drawing/2014/main" id="{5A9F9445-521A-E2CB-FE37-BBB4AAFF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3" y="4087962"/>
            <a:ext cx="2355885" cy="13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3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81F2-47E1-1912-FB19-CA7F7C32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 –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E2881-EFFE-4DD6-6FD4-64AD6079C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Utilize online repository for issue and progress tracking</a:t>
            </a:r>
          </a:p>
          <a:p>
            <a:pPr lvl="1"/>
            <a:r>
              <a:rPr lang="en-US" dirty="0">
                <a:hlinkClick r:id="rId2"/>
              </a:rPr>
              <a:t>https://github.com/kparlak/dart-scoring-system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imaging system to produce valid dart positions</a:t>
            </a:r>
          </a:p>
          <a:p>
            <a:pPr lvl="1"/>
            <a:r>
              <a:rPr lang="en-US" dirty="0"/>
              <a:t>Little experience with computer vision/machine learning – flush out early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scoring system to run both dart games and communicate with imaging system with basic user interaction</a:t>
            </a:r>
          </a:p>
          <a:p>
            <a:pPr lvl="1"/>
            <a:r>
              <a:rPr lang="en-US" dirty="0"/>
              <a:t>Minimalist approach to produce core of dart scoring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user interface for displaying scores</a:t>
            </a:r>
          </a:p>
          <a:p>
            <a:pPr lvl="1"/>
            <a:r>
              <a:rPr lang="en-US" dirty="0"/>
              <a:t>Minimal experience with GUI development – flush out after core system is functional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mobile application</a:t>
            </a:r>
          </a:p>
          <a:p>
            <a:pPr lvl="1"/>
            <a:r>
              <a:rPr lang="en-US" dirty="0"/>
              <a:t>Little experience with mobile apps – flush out after full-cycle system is functional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95051-F866-B9D3-3916-1F20022B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AC284B-43CD-DAE5-F1BF-59AB7C1AC1CF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Tiered approach to prevent blockers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5C28D-5970-47C1-7DBB-CD9BD327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00" y="1008636"/>
            <a:ext cx="2658580" cy="1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4320-54DB-9924-BEEC-2B4691D4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 – Schedule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DF99F-F2A9-C74C-E527-21715FA3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CF2AE9-4A29-90C2-C509-79018E9BD358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Milestone based development with tracking in GitHub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EC41499-C9B9-B939-1BFC-9665F0FA7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588015"/>
              </p:ext>
            </p:extLst>
          </p:nvPr>
        </p:nvGraphicFramePr>
        <p:xfrm>
          <a:off x="838200" y="1825625"/>
          <a:ext cx="10515597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3133428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7678057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0163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1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9/18 – 10/9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Dart Recognition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Dart recognition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Dart location mapping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TCP/IP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5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10/9 – 10/23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Scoring and Game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TCP/IP communication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‘301’ and ‘Around the World’ game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580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10/23 – 10/30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querying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10/30 – 11/13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Interface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Profile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Scoreboard implementation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Hit map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94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11/13 – 11/20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Scoring and Imaging System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Functional system minus mobile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7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11/20 – 12/4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Mobile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Beta Android app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querying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7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6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185-F5A6-C650-292A-EE8C0737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FCB58E-A33E-7B54-6958-88BE41532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Known Risks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4B8BC6-97E8-4A9E-EA11-6CB3EACA43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of home internet connectivity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for image recognition likely to be difficult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Consistence lighting and angle viewpoints for imaging system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3BA485-8D29-93A6-8670-9A41B73BF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DD4361B-411E-532F-D1E7-04799E1F0D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Switch Pi to act as wireless access point rather than Wi-Fi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Three weeks built-in for imaging system; use known trained datasets from online repositories to feed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wall mounting system with lighting so camera is at consistent angles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E11EA-8AE6-03FA-BE14-36AEC532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4C513-DFE1-D8AE-202F-B89A6554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07E6A-B534-1C51-2373-C6CF8F5E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13</a:t>
            </a:fld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1943F0-BC0B-47A2-F64D-EE65FCB85B78}"/>
              </a:ext>
            </a:extLst>
          </p:cNvPr>
          <p:cNvGrpSpPr/>
          <p:nvPr/>
        </p:nvGrpSpPr>
        <p:grpSpPr>
          <a:xfrm>
            <a:off x="9610371" y="259340"/>
            <a:ext cx="2299617" cy="1504775"/>
            <a:chOff x="9610371" y="259340"/>
            <a:chExt cx="2299617" cy="150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6A0337-660C-C835-5FAB-17C4D476030C}"/>
                </a:ext>
              </a:extLst>
            </p:cNvPr>
            <p:cNvSpPr txBox="1"/>
            <p:nvPr/>
          </p:nvSpPr>
          <p:spPr>
            <a:xfrm rot="16200000">
              <a:off x="9761932" y="1014247"/>
              <a:ext cx="74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Likelihood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F3B9CC-52AD-FBA7-B66D-AF398C0E165F}"/>
                </a:ext>
              </a:extLst>
            </p:cNvPr>
            <p:cNvSpPr/>
            <p:nvPr/>
          </p:nvSpPr>
          <p:spPr>
            <a:xfrm>
              <a:off x="10268232" y="519086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6F7E5F9-633A-8CDF-5DBF-4F1D01D9BCF3}"/>
                </a:ext>
              </a:extLst>
            </p:cNvPr>
            <p:cNvSpPr/>
            <p:nvPr/>
          </p:nvSpPr>
          <p:spPr>
            <a:xfrm>
              <a:off x="10268232" y="767934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88D120A-B4A5-E9C4-72A9-7EFB557C2772}"/>
                </a:ext>
              </a:extLst>
            </p:cNvPr>
            <p:cNvSpPr/>
            <p:nvPr/>
          </p:nvSpPr>
          <p:spPr>
            <a:xfrm>
              <a:off x="10268232" y="1016782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3F84122-C2BE-458E-F8A1-14432F69E017}"/>
                </a:ext>
              </a:extLst>
            </p:cNvPr>
            <p:cNvSpPr/>
            <p:nvPr/>
          </p:nvSpPr>
          <p:spPr>
            <a:xfrm>
              <a:off x="10268232" y="1265630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E1265A-9D17-F1F2-F105-86EB342C3A68}"/>
                </a:ext>
              </a:extLst>
            </p:cNvPr>
            <p:cNvSpPr/>
            <p:nvPr/>
          </p:nvSpPr>
          <p:spPr>
            <a:xfrm>
              <a:off x="10268232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E933F70-F6B5-F5A7-8FAB-3E46DE96C13B}"/>
                </a:ext>
              </a:extLst>
            </p:cNvPr>
            <p:cNvSpPr/>
            <p:nvPr/>
          </p:nvSpPr>
          <p:spPr>
            <a:xfrm>
              <a:off x="10591298" y="519086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E23616-6CC3-974E-59B9-162C71EE33DC}"/>
                </a:ext>
              </a:extLst>
            </p:cNvPr>
            <p:cNvSpPr/>
            <p:nvPr/>
          </p:nvSpPr>
          <p:spPr>
            <a:xfrm>
              <a:off x="10591298" y="767934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800748-FC0D-41F3-30F7-29F86B0813A4}"/>
                </a:ext>
              </a:extLst>
            </p:cNvPr>
            <p:cNvSpPr/>
            <p:nvPr/>
          </p:nvSpPr>
          <p:spPr>
            <a:xfrm>
              <a:off x="10591298" y="1016782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FCE9FCC-6873-79B5-CAFC-9538CD81FAC5}"/>
                </a:ext>
              </a:extLst>
            </p:cNvPr>
            <p:cNvSpPr/>
            <p:nvPr/>
          </p:nvSpPr>
          <p:spPr>
            <a:xfrm>
              <a:off x="10591298" y="1265630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E3800F8-1250-B4AF-27A6-4110FE15A907}"/>
                </a:ext>
              </a:extLst>
            </p:cNvPr>
            <p:cNvSpPr/>
            <p:nvPr/>
          </p:nvSpPr>
          <p:spPr>
            <a:xfrm>
              <a:off x="10591298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7D59B38-6BA2-08AE-B7A8-93F9DFF8DFAF}"/>
                </a:ext>
              </a:extLst>
            </p:cNvPr>
            <p:cNvSpPr/>
            <p:nvPr/>
          </p:nvSpPr>
          <p:spPr>
            <a:xfrm>
              <a:off x="10914364" y="519086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1F8720C-8343-5307-88C6-2A4DDD0A243A}"/>
                </a:ext>
              </a:extLst>
            </p:cNvPr>
            <p:cNvSpPr/>
            <p:nvPr/>
          </p:nvSpPr>
          <p:spPr>
            <a:xfrm>
              <a:off x="10914364" y="767934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B9EC03-DD60-7017-5EE1-A691750992C4}"/>
                </a:ext>
              </a:extLst>
            </p:cNvPr>
            <p:cNvSpPr/>
            <p:nvPr/>
          </p:nvSpPr>
          <p:spPr>
            <a:xfrm>
              <a:off x="10914364" y="1016782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E982179-C0AA-4464-B193-8CB2C8C5E2C0}"/>
                </a:ext>
              </a:extLst>
            </p:cNvPr>
            <p:cNvSpPr/>
            <p:nvPr/>
          </p:nvSpPr>
          <p:spPr>
            <a:xfrm>
              <a:off x="10914364" y="1265630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40956D4-6821-6E6D-9043-D8EDF1A76DDA}"/>
                </a:ext>
              </a:extLst>
            </p:cNvPr>
            <p:cNvSpPr/>
            <p:nvPr/>
          </p:nvSpPr>
          <p:spPr>
            <a:xfrm>
              <a:off x="10914364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42529D-EB6C-E12E-728A-63CDB7944FDB}"/>
                </a:ext>
              </a:extLst>
            </p:cNvPr>
            <p:cNvSpPr/>
            <p:nvPr/>
          </p:nvSpPr>
          <p:spPr>
            <a:xfrm>
              <a:off x="11237430" y="519086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87882FF-A16D-32C8-5257-82CCA88DFC97}"/>
                </a:ext>
              </a:extLst>
            </p:cNvPr>
            <p:cNvSpPr/>
            <p:nvPr/>
          </p:nvSpPr>
          <p:spPr>
            <a:xfrm>
              <a:off x="11237430" y="767934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5C8BAE1-8F82-BABB-9D96-335CCF2606F7}"/>
                </a:ext>
              </a:extLst>
            </p:cNvPr>
            <p:cNvSpPr/>
            <p:nvPr/>
          </p:nvSpPr>
          <p:spPr>
            <a:xfrm>
              <a:off x="11237430" y="1016782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B3D2034-4CBD-2AE5-9983-CF5863B1622B}"/>
                </a:ext>
              </a:extLst>
            </p:cNvPr>
            <p:cNvSpPr/>
            <p:nvPr/>
          </p:nvSpPr>
          <p:spPr>
            <a:xfrm>
              <a:off x="11237430" y="1265630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F0934AB-DBA1-1124-F7DD-B254B0BD2B98}"/>
                </a:ext>
              </a:extLst>
            </p:cNvPr>
            <p:cNvSpPr/>
            <p:nvPr/>
          </p:nvSpPr>
          <p:spPr>
            <a:xfrm>
              <a:off x="11237430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BFB89C-56F4-055D-9D4F-2A27A2C5EFF4}"/>
                </a:ext>
              </a:extLst>
            </p:cNvPr>
            <p:cNvSpPr/>
            <p:nvPr/>
          </p:nvSpPr>
          <p:spPr>
            <a:xfrm>
              <a:off x="11560496" y="519086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992EB34-CFB8-BD7D-664B-D0245711B122}"/>
                </a:ext>
              </a:extLst>
            </p:cNvPr>
            <p:cNvSpPr/>
            <p:nvPr/>
          </p:nvSpPr>
          <p:spPr>
            <a:xfrm>
              <a:off x="11560496" y="767934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3AE12D-8097-6193-1B5A-B9FC4F85F2E4}"/>
                </a:ext>
              </a:extLst>
            </p:cNvPr>
            <p:cNvSpPr/>
            <p:nvPr/>
          </p:nvSpPr>
          <p:spPr>
            <a:xfrm>
              <a:off x="11560496" y="1016782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567335D-4DB1-DD9E-5E8D-A0B33E52A341}"/>
                </a:ext>
              </a:extLst>
            </p:cNvPr>
            <p:cNvSpPr/>
            <p:nvPr/>
          </p:nvSpPr>
          <p:spPr>
            <a:xfrm>
              <a:off x="11560496" y="1265630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2FDE84-03DB-A0DC-3833-96F988CDD222}"/>
                </a:ext>
              </a:extLst>
            </p:cNvPr>
            <p:cNvSpPr/>
            <p:nvPr/>
          </p:nvSpPr>
          <p:spPr>
            <a:xfrm>
              <a:off x="11560496" y="1514478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64FCE47-5D8D-7FBC-1C80-E7FBA6F79154}"/>
                </a:ext>
              </a:extLst>
            </p:cNvPr>
            <p:cNvSpPr txBox="1"/>
            <p:nvPr/>
          </p:nvSpPr>
          <p:spPr>
            <a:xfrm>
              <a:off x="9610371" y="1531574"/>
              <a:ext cx="6517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Not Likely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36B26EF-0332-DE62-AB61-79FB2A75E29B}"/>
                </a:ext>
              </a:extLst>
            </p:cNvPr>
            <p:cNvSpPr txBox="1"/>
            <p:nvPr/>
          </p:nvSpPr>
          <p:spPr>
            <a:xfrm>
              <a:off x="9610371" y="536182"/>
              <a:ext cx="6517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Very Likely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EACC4E1-7743-16C4-376F-25182FCA10F9}"/>
                </a:ext>
              </a:extLst>
            </p:cNvPr>
            <p:cNvSpPr txBox="1"/>
            <p:nvPr/>
          </p:nvSpPr>
          <p:spPr>
            <a:xfrm>
              <a:off x="10591298" y="259340"/>
              <a:ext cx="9691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Impact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79C6DD6-6EF5-0A88-150B-9F9D041A03AA}"/>
                </a:ext>
              </a:extLst>
            </p:cNvPr>
            <p:cNvSpPr txBox="1"/>
            <p:nvPr/>
          </p:nvSpPr>
          <p:spPr>
            <a:xfrm>
              <a:off x="10241805" y="299250"/>
              <a:ext cx="3759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Low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6607111-0DC5-088B-4891-D17407939D83}"/>
                </a:ext>
              </a:extLst>
            </p:cNvPr>
            <p:cNvSpPr txBox="1"/>
            <p:nvPr/>
          </p:nvSpPr>
          <p:spPr>
            <a:xfrm>
              <a:off x="11534069" y="297812"/>
              <a:ext cx="3759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35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08E80-636B-BFE8-2DD4-2949F302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Backup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A8B81-3409-053C-B5A1-E588B0D3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6CE37-AF22-E99B-BD8B-0C30B7EC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2F5D8-5262-3D15-37F5-3B626B7F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3C8-8E1B-3FC4-099A-E3171207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Diagram</a:t>
            </a:r>
            <a:endParaRPr lang="en-US" dirty="0"/>
          </a:p>
        </p:txBody>
      </p:sp>
      <p:pic>
        <p:nvPicPr>
          <p:cNvPr id="9" name="Content Placeholder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2626EE7-D42D-6FA3-C209-35D4A7F527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5" y="1825625"/>
            <a:ext cx="62801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FEE93-D2A9-2CA5-3F22-189C06E5D3E4}"/>
              </a:ext>
            </a:extLst>
          </p:cNvPr>
          <p:cNvSpPr txBox="1"/>
          <p:nvPr/>
        </p:nvSpPr>
        <p:spPr>
          <a:xfrm>
            <a:off x="5929313" y="5172076"/>
            <a:ext cx="180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will select player when ready to throw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C8A1-010F-3433-49CA-1375F604A15F}"/>
              </a:ext>
            </a:extLst>
          </p:cNvPr>
          <p:cNvSpPr txBox="1"/>
          <p:nvPr/>
        </p:nvSpPr>
        <p:spPr>
          <a:xfrm>
            <a:off x="1223962" y="1876426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Jetson will use CV to produce dart position and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5ACCA-14E8-6008-4F2F-B7A7EBDE2E2D}"/>
              </a:ext>
            </a:extLst>
          </p:cNvPr>
          <p:cNvSpPr txBox="1"/>
          <p:nvPr/>
        </p:nvSpPr>
        <p:spPr>
          <a:xfrm>
            <a:off x="509588" y="3539629"/>
            <a:ext cx="284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will receive message from Jetson when position has been identified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F2412-4D8D-AC3E-1892-1E0858F8D269}"/>
              </a:ext>
            </a:extLst>
          </p:cNvPr>
          <p:cNvSpPr txBox="1"/>
          <p:nvPr/>
        </p:nvSpPr>
        <p:spPr>
          <a:xfrm>
            <a:off x="9236497" y="3262630"/>
            <a:ext cx="180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can use mobile app to view statistics and current score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F00A-A3E7-9E7F-250F-3C287FD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A3916-6EB4-CBD8-4E60-9E154A69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74DA-7717-041F-325E-83CAD1F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15A-A61E-3983-AA19-6A23F080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B8E-8C51-D825-A8BD-1258771A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Capabilities &amp; Limitations</a:t>
            </a:r>
          </a:p>
          <a:p>
            <a:r>
              <a:rPr lang="en-US" dirty="0"/>
              <a:t>Functional Description</a:t>
            </a:r>
          </a:p>
          <a:p>
            <a:pPr lvl="1"/>
            <a:r>
              <a:rPr lang="en-US" dirty="0"/>
              <a:t>Functional Flow</a:t>
            </a:r>
          </a:p>
          <a:p>
            <a:pPr lvl="1"/>
            <a:r>
              <a:rPr lang="en-US" dirty="0"/>
              <a:t>State Machines</a:t>
            </a:r>
          </a:p>
          <a:p>
            <a:r>
              <a:rPr lang="en-US" dirty="0"/>
              <a:t>Interface Description</a:t>
            </a:r>
          </a:p>
          <a:p>
            <a:r>
              <a:rPr lang="en-US" dirty="0"/>
              <a:t>Material &amp; Requirements</a:t>
            </a:r>
          </a:p>
          <a:p>
            <a:r>
              <a:rPr lang="en-US" dirty="0"/>
              <a:t>Resource Requirements</a:t>
            </a:r>
          </a:p>
          <a:p>
            <a:r>
              <a:rPr lang="en-US" dirty="0"/>
              <a:t>Development Plan</a:t>
            </a:r>
          </a:p>
          <a:p>
            <a:r>
              <a:rPr lang="en-US" dirty="0"/>
              <a:t>Risks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5796-D658-75F6-EABF-A91B3E8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4D59-B05C-0B2C-5635-2E678AC4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EA3E-050E-67BF-7736-5A71027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EF6B-7350-AB15-C89D-2BD57777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6DE8-5ECE-59F3-5270-5FC8E3DB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Currently own steel-tipped dart board with no means of keeping score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Utilize computer vision techniques to track where dart lands and automatically update game score/statistics</a:t>
            </a:r>
          </a:p>
          <a:p>
            <a:r>
              <a:rPr lang="en-US" dirty="0"/>
              <a:t>Computer vision will find, map, and report dart location</a:t>
            </a:r>
          </a:p>
          <a:p>
            <a:pPr lvl="1"/>
            <a:r>
              <a:rPr lang="en-US" dirty="0"/>
              <a:t>Based on known dataset with training as game is played</a:t>
            </a:r>
          </a:p>
          <a:p>
            <a:r>
              <a:rPr lang="en-US" dirty="0"/>
              <a:t>User interface will update game scores as dart location is identified</a:t>
            </a:r>
          </a:p>
          <a:p>
            <a:r>
              <a:rPr lang="en-US" dirty="0"/>
              <a:t>Database will hold score information and be accessible via touchscreen display or mobile device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Bigger Picture</a:t>
            </a:r>
            <a:r>
              <a:rPr lang="en-US" dirty="0"/>
              <a:t>:</a:t>
            </a:r>
          </a:p>
          <a:p>
            <a:r>
              <a:rPr lang="en-US" dirty="0"/>
              <a:t>System will be capable of two games at first – expansion of game selection easy once concept is complete</a:t>
            </a:r>
          </a:p>
          <a:p>
            <a:r>
              <a:rPr lang="en-US" dirty="0"/>
              <a:t>Machine learning possible based on user data over time – help user get better at playing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D918-5FDB-8B35-E5C9-D63119FB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71DA-3321-8F5D-D58F-20EDB3BD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A339-2BD3-DC4C-25D9-06E9C65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D496-EDB8-ED67-799B-C4D06553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&amp;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F1584-0067-C2A9-5613-62EE4DF29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Able to add up to 10 players to database for scoring</a:t>
            </a:r>
          </a:p>
          <a:p>
            <a:r>
              <a:rPr lang="en-US" dirty="0"/>
              <a:t>Display will show live hit map</a:t>
            </a:r>
          </a:p>
          <a:p>
            <a:r>
              <a:rPr lang="en-US" dirty="0"/>
              <a:t>Database to produce statistics (hit % by color or number, win %)</a:t>
            </a:r>
          </a:p>
          <a:p>
            <a:r>
              <a:rPr lang="en-US" dirty="0"/>
              <a:t>Database accessible anywhere with access to home network</a:t>
            </a:r>
          </a:p>
          <a:p>
            <a:r>
              <a:rPr lang="en-US" dirty="0"/>
              <a:t>Mobile application (Android) for viewing statistics and game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25EF06-2ED9-BFAE-56B9-CA7F3ACF8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 set (3 darts) will be tracked at a time (users to select profile when throwing)</a:t>
            </a:r>
          </a:p>
          <a:p>
            <a:r>
              <a:rPr lang="en-US" dirty="0"/>
              <a:t>Host two games (one score, one knockout)</a:t>
            </a:r>
          </a:p>
          <a:p>
            <a:r>
              <a:rPr lang="en-US" dirty="0"/>
              <a:t>Games can only be started via user interface at dart board (like TopGolf)</a:t>
            </a:r>
          </a:p>
          <a:p>
            <a:r>
              <a:rPr lang="en-US" dirty="0"/>
              <a:t>Two player limit (dart rules)</a:t>
            </a:r>
          </a:p>
          <a:p>
            <a:r>
              <a:rPr lang="en-US" dirty="0"/>
              <a:t>One dart thrown at a time (dart rules)</a:t>
            </a:r>
          </a:p>
          <a:p>
            <a:r>
              <a:rPr lang="en-US" dirty="0"/>
              <a:t>Profiles can only be created at user interface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DAFBE-A9CC-C268-E2FD-1B48258E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066D-E47E-E175-8C8C-00E373E5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21BB-5DEA-5970-8DA1-DF46A11C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D555A1-94B8-E4BF-BF09-52E5DED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D948E-2085-2882-288A-2BF7A639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will start game, select profile, and choose game to play via touchscreen user interface</a:t>
            </a:r>
          </a:p>
          <a:p>
            <a:r>
              <a:rPr lang="en-US" dirty="0"/>
              <a:t>Imaging system will begin looking for dart once user profile is selected</a:t>
            </a:r>
          </a:p>
          <a:p>
            <a:pPr lvl="1"/>
            <a:r>
              <a:rPr lang="en-US" dirty="0"/>
              <a:t>Will use known datasets to identify dart tip location, map to dartboard, and send to scoring system</a:t>
            </a:r>
          </a:p>
          <a:p>
            <a:r>
              <a:rPr lang="en-US" dirty="0"/>
              <a:t>Scoring system will receive update and calculate statistics and score</a:t>
            </a:r>
          </a:p>
          <a:p>
            <a:pPr lvl="1"/>
            <a:r>
              <a:rPr lang="en-US" dirty="0"/>
              <a:t>Will upload to database and update live hit map for viewing on user interface and mobile device</a:t>
            </a:r>
          </a:p>
          <a:p>
            <a:r>
              <a:rPr lang="en-US" dirty="0"/>
              <a:t>System will repeat until winner is declared or game is ended</a:t>
            </a:r>
          </a:p>
          <a:p>
            <a:r>
              <a:rPr lang="en-US" dirty="0"/>
              <a:t>Mobile app will show user statistics and scores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34269-AD52-0E04-E0CC-7DE9CD2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E741-4C05-8AC8-123F-9F5A7B7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D665-E444-DFD4-FF90-AAE1242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A4C6-9838-D3C6-5418-E549960D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Flow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D354303D-D174-4F75-6AAB-B10D0DED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183"/>
            <a:ext cx="12192000" cy="53238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F303-8DFB-955F-CEAC-580331BB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217E-BB1C-6A60-B832-A026365F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pic>
        <p:nvPicPr>
          <p:cNvPr id="4" name="Picture 3" descr="A diagram of a game">
            <a:extLst>
              <a:ext uri="{FF2B5EF4-FFF2-40B4-BE49-F238E27FC236}">
                <a16:creationId xmlns:a16="http://schemas.microsoft.com/office/drawing/2014/main" id="{971FB472-7BC0-4171-40A3-F9DEE77B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" y="2007336"/>
            <a:ext cx="6891643" cy="3271934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F9EB007-EDDD-01E7-FED2-60E1EB9D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47" y="2004339"/>
            <a:ext cx="2606579" cy="32749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31BB6-F0E8-CB6C-1053-D5D8E327286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Scoring and imaging state machines dependent on each other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5DCD5-4183-0B6C-2781-E720849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F48AD288-7581-2439-EEEA-138C6D0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80" y="2004339"/>
            <a:ext cx="1715439" cy="32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FA5B-56EF-6F3F-A389-13CC8771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074C-A96D-6955-1101-48016AC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E8E3-69E1-4F6D-BB83-5D0111D6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3D2A-D437-9FEF-2B27-D5E71343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uter network">
            <a:extLst>
              <a:ext uri="{FF2B5EF4-FFF2-40B4-BE49-F238E27FC236}">
                <a16:creationId xmlns:a16="http://schemas.microsoft.com/office/drawing/2014/main" id="{6D2A3285-43FF-63E5-D514-194B00E0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80419"/>
            <a:ext cx="99155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C7722F-5801-1510-82F6-F7CD1AB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79F47-43EF-BC64-385C-4C90DA0AA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Raspberry Pi 3B+ with Wi-Fi, Ethernet, and Camera Serial Interface (CSI) connectivity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FREENOVE touchscreen monitor for interaction with Pi via CSI</a:t>
            </a:r>
            <a:endParaRPr lang="en-US" dirty="0"/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Nvidia Jetson Nano with Ethernet and CSI connectivity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 err="1"/>
              <a:t>SainSmart</a:t>
            </a:r>
            <a:r>
              <a:rPr lang="en-US" dirty="0"/>
              <a:t> IMX219 8MP module for interaction with Jetson via CSI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B938-267B-7DDE-196B-77B5714A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8A2F3-AA8C-3C05-6455-F62CB9F3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98" y="2673442"/>
            <a:ext cx="2246925" cy="170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5181-5628-AAC4-1D54-6A74E9D5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60" y="3665470"/>
            <a:ext cx="2301853" cy="187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EA20-65C3-13CF-BEB7-FF10D3C4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69" y="1567462"/>
            <a:ext cx="2914729" cy="187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241CF-DAAA-623C-7A48-86D1EC03A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4446473"/>
            <a:ext cx="1844377" cy="18443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10EF6D-6A06-9463-C6E4-DEB8ACCE7A9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Materials readily available and already acquired</a:t>
            </a:r>
          </a:p>
        </p:txBody>
      </p:sp>
    </p:spTree>
    <p:extLst>
      <p:ext uri="{BB962C8B-B14F-4D97-AF65-F5344CB8AC3E}">
        <p14:creationId xmlns:p14="http://schemas.microsoft.com/office/powerpoint/2010/main" val="410451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7709</TotalTime>
  <Words>941</Words>
  <Application>Microsoft Office PowerPoint</Application>
  <PresentationFormat>Widescreen</PresentationFormat>
  <Paragraphs>178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Amazon Ember</vt:lpstr>
      <vt:lpstr>Arial</vt:lpstr>
      <vt:lpstr>Calibri</vt:lpstr>
      <vt:lpstr>Calibri Light</vt:lpstr>
      <vt:lpstr>Office Theme</vt:lpstr>
      <vt:lpstr>Dart Scoring System Preliminary Design Review</vt:lpstr>
      <vt:lpstr>Agenda</vt:lpstr>
      <vt:lpstr>Project Description</vt:lpstr>
      <vt:lpstr>Capabilities &amp; Limitations</vt:lpstr>
      <vt:lpstr>Functional Description</vt:lpstr>
      <vt:lpstr>Functional Flow</vt:lpstr>
      <vt:lpstr>State Machines</vt:lpstr>
      <vt:lpstr>Interface Description</vt:lpstr>
      <vt:lpstr>Material Requirements</vt:lpstr>
      <vt:lpstr>Resource Requirements</vt:lpstr>
      <vt:lpstr>Development Plan – Approach</vt:lpstr>
      <vt:lpstr>Development Plan – Schedule</vt:lpstr>
      <vt:lpstr>Risks</vt:lpstr>
      <vt:lpstr>Backup</vt:lpstr>
      <vt:lpstr>Concept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Scoring System Preliminary Design Review</dc:title>
  <dc:creator>Kevin Parlak</dc:creator>
  <cp:lastModifiedBy>Kevin Parlak</cp:lastModifiedBy>
  <cp:revision>261</cp:revision>
  <dcterms:created xsi:type="dcterms:W3CDTF">2023-09-13T10:18:44Z</dcterms:created>
  <dcterms:modified xsi:type="dcterms:W3CDTF">2023-09-18T19:43:07Z</dcterms:modified>
</cp:coreProperties>
</file>